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4008" r:id="rId1"/>
  </p:sldMasterIdLst>
  <p:notesMasterIdLst>
    <p:notesMasterId r:id="rId9"/>
  </p:notesMasterIdLst>
  <p:handoutMasterIdLst>
    <p:handoutMasterId r:id="rId10"/>
  </p:handoutMasterIdLst>
  <p:sldIdLst>
    <p:sldId id="303" r:id="rId2"/>
    <p:sldId id="307" r:id="rId3"/>
    <p:sldId id="336" r:id="rId4"/>
    <p:sldId id="328" r:id="rId5"/>
    <p:sldId id="335" r:id="rId6"/>
    <p:sldId id="334" r:id="rId7"/>
    <p:sldId id="275" r:id="rId8"/>
  </p:sldIdLst>
  <p:sldSz cx="9144000" cy="6858000" type="screen4x3"/>
  <p:notesSz cx="7023100" cy="93091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7A1012"/>
    <a:srgbClr val="A8514A"/>
    <a:srgbClr val="C39394"/>
    <a:srgbClr val="5A5A5A"/>
    <a:srgbClr val="6B6B6B"/>
    <a:srgbClr val="B24340"/>
    <a:srgbClr val="FF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12" autoAdjust="0"/>
    <p:restoredTop sz="99283" autoAdjust="0"/>
  </p:normalViewPr>
  <p:slideViewPr>
    <p:cSldViewPr snapToGrid="0" snapToObjects="1">
      <p:cViewPr varScale="1">
        <p:scale>
          <a:sx n="110" d="100"/>
          <a:sy n="110" d="100"/>
        </p:scale>
        <p:origin x="11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2292" y="-10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Libraries\Documents\chris\Consulting%20projects\CASE%20Poland\Projects\EP%20financial%20stability\prc_hpi_q%20(1).xls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Data!$B$10:$BH$10</c:f>
              <c:strCache>
                <c:ptCount val="59"/>
                <c:pt idx="0">
                  <c:v>2005Q1</c:v>
                </c:pt>
                <c:pt idx="1">
                  <c:v>2005Q2</c:v>
                </c:pt>
                <c:pt idx="2">
                  <c:v>2005Q3</c:v>
                </c:pt>
                <c:pt idx="3">
                  <c:v>2005Q4</c:v>
                </c:pt>
                <c:pt idx="4">
                  <c:v>2006Q1</c:v>
                </c:pt>
                <c:pt idx="5">
                  <c:v>2006Q2</c:v>
                </c:pt>
                <c:pt idx="6">
                  <c:v>2006Q3</c:v>
                </c:pt>
                <c:pt idx="7">
                  <c:v>2006Q4</c:v>
                </c:pt>
                <c:pt idx="8">
                  <c:v>2007Q1</c:v>
                </c:pt>
                <c:pt idx="9">
                  <c:v>2007Q2</c:v>
                </c:pt>
                <c:pt idx="10">
                  <c:v>2007Q3</c:v>
                </c:pt>
                <c:pt idx="11">
                  <c:v>2007Q4</c:v>
                </c:pt>
                <c:pt idx="12">
                  <c:v>2008Q1</c:v>
                </c:pt>
                <c:pt idx="13">
                  <c:v>2008Q2</c:v>
                </c:pt>
                <c:pt idx="14">
                  <c:v>2008Q3</c:v>
                </c:pt>
                <c:pt idx="15">
                  <c:v>2008Q4</c:v>
                </c:pt>
                <c:pt idx="16">
                  <c:v>2009Q1</c:v>
                </c:pt>
                <c:pt idx="17">
                  <c:v>2009Q2</c:v>
                </c:pt>
                <c:pt idx="18">
                  <c:v>2009Q3</c:v>
                </c:pt>
                <c:pt idx="19">
                  <c:v>2009Q4</c:v>
                </c:pt>
                <c:pt idx="20">
                  <c:v>2010Q1</c:v>
                </c:pt>
                <c:pt idx="21">
                  <c:v>2010Q2</c:v>
                </c:pt>
                <c:pt idx="22">
                  <c:v>2010Q3</c:v>
                </c:pt>
                <c:pt idx="23">
                  <c:v>2010Q4</c:v>
                </c:pt>
                <c:pt idx="24">
                  <c:v>2011Q1</c:v>
                </c:pt>
                <c:pt idx="25">
                  <c:v>2011Q2</c:v>
                </c:pt>
                <c:pt idx="26">
                  <c:v>2011Q3</c:v>
                </c:pt>
                <c:pt idx="27">
                  <c:v>2011Q4</c:v>
                </c:pt>
                <c:pt idx="28">
                  <c:v>2012Q1</c:v>
                </c:pt>
                <c:pt idx="29">
                  <c:v>2012Q2</c:v>
                </c:pt>
                <c:pt idx="30">
                  <c:v>2012Q3</c:v>
                </c:pt>
                <c:pt idx="31">
                  <c:v>2012Q4</c:v>
                </c:pt>
                <c:pt idx="32">
                  <c:v>2013Q1</c:v>
                </c:pt>
                <c:pt idx="33">
                  <c:v>2013Q2</c:v>
                </c:pt>
                <c:pt idx="34">
                  <c:v>2013Q3</c:v>
                </c:pt>
                <c:pt idx="35">
                  <c:v>2013Q4</c:v>
                </c:pt>
                <c:pt idx="36">
                  <c:v>2014Q1</c:v>
                </c:pt>
                <c:pt idx="37">
                  <c:v>2014Q2</c:v>
                </c:pt>
                <c:pt idx="38">
                  <c:v>2014Q3</c:v>
                </c:pt>
                <c:pt idx="39">
                  <c:v>2014Q4</c:v>
                </c:pt>
                <c:pt idx="40">
                  <c:v>2015Q1</c:v>
                </c:pt>
                <c:pt idx="41">
                  <c:v>2015Q2</c:v>
                </c:pt>
                <c:pt idx="42">
                  <c:v>2015Q3</c:v>
                </c:pt>
                <c:pt idx="43">
                  <c:v>2015Q4</c:v>
                </c:pt>
                <c:pt idx="44">
                  <c:v>2016Q1</c:v>
                </c:pt>
                <c:pt idx="45">
                  <c:v>2016Q2</c:v>
                </c:pt>
                <c:pt idx="46">
                  <c:v>2016Q3</c:v>
                </c:pt>
                <c:pt idx="47">
                  <c:v>2016Q4</c:v>
                </c:pt>
                <c:pt idx="48">
                  <c:v>2017Q1</c:v>
                </c:pt>
                <c:pt idx="49">
                  <c:v>2017Q2</c:v>
                </c:pt>
                <c:pt idx="50">
                  <c:v>2017Q3</c:v>
                </c:pt>
                <c:pt idx="51">
                  <c:v>2017Q4</c:v>
                </c:pt>
                <c:pt idx="52">
                  <c:v>2018Q1</c:v>
                </c:pt>
                <c:pt idx="53">
                  <c:v>2018Q2</c:v>
                </c:pt>
                <c:pt idx="54">
                  <c:v>2018Q3</c:v>
                </c:pt>
                <c:pt idx="55">
                  <c:v>2018Q4</c:v>
                </c:pt>
                <c:pt idx="56">
                  <c:v>2019Q1</c:v>
                </c:pt>
                <c:pt idx="57">
                  <c:v>2019Q2</c:v>
                </c:pt>
                <c:pt idx="58">
                  <c:v>2019Q3</c:v>
                </c:pt>
              </c:strCache>
            </c:strRef>
          </c:cat>
          <c:val>
            <c:numRef>
              <c:f>Data!$B$14:$BH$14</c:f>
              <c:numCache>
                <c:formatCode>#,##0.00</c:formatCode>
                <c:ptCount val="59"/>
                <c:pt idx="0">
                  <c:v>89.86</c:v>
                </c:pt>
                <c:pt idx="1">
                  <c:v>91.18</c:v>
                </c:pt>
                <c:pt idx="2">
                  <c:v>93.45</c:v>
                </c:pt>
                <c:pt idx="3">
                  <c:v>94.04</c:v>
                </c:pt>
                <c:pt idx="4">
                  <c:v>95.78</c:v>
                </c:pt>
                <c:pt idx="5">
                  <c:v>97.75</c:v>
                </c:pt>
                <c:pt idx="6">
                  <c:v>99.1</c:v>
                </c:pt>
                <c:pt idx="7">
                  <c:v>100.26</c:v>
                </c:pt>
                <c:pt idx="8">
                  <c:v>100.32</c:v>
                </c:pt>
                <c:pt idx="9">
                  <c:v>102.09</c:v>
                </c:pt>
                <c:pt idx="10">
                  <c:v>103.15</c:v>
                </c:pt>
                <c:pt idx="11">
                  <c:v>103.36</c:v>
                </c:pt>
                <c:pt idx="12">
                  <c:v>103.87</c:v>
                </c:pt>
                <c:pt idx="13">
                  <c:v>104.19</c:v>
                </c:pt>
                <c:pt idx="14">
                  <c:v>103.69</c:v>
                </c:pt>
                <c:pt idx="15">
                  <c:v>102.03</c:v>
                </c:pt>
                <c:pt idx="16">
                  <c:v>100.67</c:v>
                </c:pt>
                <c:pt idx="17">
                  <c:v>100.4</c:v>
                </c:pt>
                <c:pt idx="18">
                  <c:v>100.34</c:v>
                </c:pt>
                <c:pt idx="19">
                  <c:v>100.76</c:v>
                </c:pt>
                <c:pt idx="20">
                  <c:v>100.37</c:v>
                </c:pt>
                <c:pt idx="21">
                  <c:v>101.56</c:v>
                </c:pt>
                <c:pt idx="22">
                  <c:v>102.11</c:v>
                </c:pt>
                <c:pt idx="23">
                  <c:v>102.03</c:v>
                </c:pt>
                <c:pt idx="24">
                  <c:v>102.39</c:v>
                </c:pt>
                <c:pt idx="25">
                  <c:v>103.24</c:v>
                </c:pt>
                <c:pt idx="26">
                  <c:v>102.95</c:v>
                </c:pt>
                <c:pt idx="27">
                  <c:v>101.87</c:v>
                </c:pt>
                <c:pt idx="28">
                  <c:v>100.91</c:v>
                </c:pt>
                <c:pt idx="29">
                  <c:v>100.62</c:v>
                </c:pt>
                <c:pt idx="30">
                  <c:v>100.24</c:v>
                </c:pt>
                <c:pt idx="31">
                  <c:v>99.77</c:v>
                </c:pt>
                <c:pt idx="32">
                  <c:v>98.16</c:v>
                </c:pt>
                <c:pt idx="33">
                  <c:v>98.42</c:v>
                </c:pt>
                <c:pt idx="34">
                  <c:v>98.61</c:v>
                </c:pt>
                <c:pt idx="35">
                  <c:v>97.95</c:v>
                </c:pt>
                <c:pt idx="36">
                  <c:v>97.77</c:v>
                </c:pt>
                <c:pt idx="37">
                  <c:v>98.63</c:v>
                </c:pt>
                <c:pt idx="38">
                  <c:v>98.99</c:v>
                </c:pt>
                <c:pt idx="39">
                  <c:v>98.46</c:v>
                </c:pt>
                <c:pt idx="40">
                  <c:v>98.26</c:v>
                </c:pt>
                <c:pt idx="41">
                  <c:v>99.88</c:v>
                </c:pt>
                <c:pt idx="42">
                  <c:v>100.89</c:v>
                </c:pt>
                <c:pt idx="43">
                  <c:v>100.97</c:v>
                </c:pt>
                <c:pt idx="44">
                  <c:v>101.91</c:v>
                </c:pt>
                <c:pt idx="45">
                  <c:v>103.54</c:v>
                </c:pt>
                <c:pt idx="46">
                  <c:v>105.05</c:v>
                </c:pt>
                <c:pt idx="47">
                  <c:v>105.54</c:v>
                </c:pt>
                <c:pt idx="48">
                  <c:v>106.26</c:v>
                </c:pt>
                <c:pt idx="49">
                  <c:v>107.84</c:v>
                </c:pt>
                <c:pt idx="50">
                  <c:v>109.53</c:v>
                </c:pt>
                <c:pt idx="51">
                  <c:v>110.42</c:v>
                </c:pt>
                <c:pt idx="52">
                  <c:v>111.33</c:v>
                </c:pt>
                <c:pt idx="53">
                  <c:v>113.01</c:v>
                </c:pt>
                <c:pt idx="54">
                  <c:v>114.78</c:v>
                </c:pt>
                <c:pt idx="55">
                  <c:v>115.5</c:v>
                </c:pt>
                <c:pt idx="56">
                  <c:v>115.91</c:v>
                </c:pt>
                <c:pt idx="57">
                  <c:v>117.86</c:v>
                </c:pt>
                <c:pt idx="58">
                  <c:v>119.54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3D-4DE9-9A3C-246ED6D66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599680"/>
        <c:axId val="498601248"/>
      </c:lineChart>
      <c:catAx>
        <c:axId val="49859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601248"/>
        <c:crosses val="autoZero"/>
        <c:auto val="1"/>
        <c:lblAlgn val="ctr"/>
        <c:lblOffset val="100"/>
        <c:noMultiLvlLbl val="0"/>
      </c:catAx>
      <c:valAx>
        <c:axId val="498601248"/>
        <c:scaling>
          <c:orientation val="minMax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Housing Price Index (2015 = 100)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599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0.13342</cdr:x>
      <cdr:y>0.22814</cdr:y>
    </cdr:from>
    <cdr:to>
      <cdr:x>0.25067</cdr:x>
      <cdr:y>0.29822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7CA45785-D1A1-442E-AA73-8B34C10D88E9}"/>
            </a:ext>
          </a:extLst>
        </cdr:cNvPr>
        <cdr:cNvSpPr txBox="1"/>
      </cdr:nvSpPr>
      <cdr:spPr>
        <a:xfrm xmlns:a="http://schemas.openxmlformats.org/drawingml/2006/main">
          <a:off x="896294" y="766292"/>
          <a:ext cx="787652" cy="235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60AC370-ED96-485E-852A-EEC23C4635D8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320E4FB-5E2F-4408-B5A7-CE488E8A36E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6829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397F7E7-461E-450E-9C40-D4120DEF7906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29C41F7-2BFC-47C1-A306-9247ACA4EE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3975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C41F7-2BFC-47C1-A306-9247ACA4EEE8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6241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C41F7-2BFC-47C1-A306-9247ACA4EEE8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4503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C41F7-2BFC-47C1-A306-9247ACA4EEE8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2392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C41F7-2BFC-47C1-A306-9247ACA4EEE8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3226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C41F7-2BFC-47C1-A306-9247ACA4EEE8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806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C41F7-2BFC-47C1-A306-9247ACA4EEE8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132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E2B84-35A9-41DF-B541-BFB9AFDA38BC}" type="datetimeFigureOut">
              <a:rPr lang="pl-PL" smtClean="0"/>
              <a:pPr/>
              <a:t>02.06.2020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61406-7709-4EBA-96C3-2444599287A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nkedin.com/grp/home?gid=1579677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twitter.com/CASE_research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facebook.com/pages/CASE-Center-for-Social-and-Economic-Research/127740263918477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0" y="4160446"/>
            <a:ext cx="9144000" cy="1983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000" algn="ctr">
              <a:lnSpc>
                <a:spcPct val="150000"/>
              </a:lnSpc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Prof. Christopher A. Hartwell</a:t>
            </a:r>
          </a:p>
          <a:p>
            <a:pPr indent="180000" algn="ctr">
              <a:lnSpc>
                <a:spcPct val="150000"/>
              </a:lnSpc>
            </a:pPr>
            <a:endParaRPr lang="en-US" sz="1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indent="180000" algn="ctr">
              <a:lnSpc>
                <a:spcPct val="150000"/>
              </a:lnSpc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Bournemouth University (UK) and Kozminski University (PL)</a:t>
            </a:r>
          </a:p>
          <a:p>
            <a:pPr indent="180000" algn="ctr">
              <a:lnSpc>
                <a:spcPct val="150000"/>
              </a:lnSpc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Fellow, CASE-Center for Social and Economic Research</a:t>
            </a:r>
          </a:p>
          <a:p>
            <a:pPr indent="180000" algn="ctr">
              <a:lnSpc>
                <a:spcPct val="150000"/>
              </a:lnSpc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4 June 2020</a:t>
            </a:r>
            <a:endParaRPr lang="pl-PL" sz="1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67862" y="1643386"/>
            <a:ext cx="8518966" cy="193899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6000" b="1" dirty="0">
                <a:solidFill>
                  <a:srgbClr val="7F7F7F"/>
                </a:solidFill>
                <a:latin typeface="Century Gothic" panose="020B0502020202020204" pitchFamily="34" charset="0"/>
                <a:cs typeface="Arial" pitchFamily="34" charset="0"/>
              </a:rPr>
              <a:t>Preparing for the Next Financial Crisis</a:t>
            </a:r>
            <a:endParaRPr lang="pl-PL" sz="6000" b="1" dirty="0">
              <a:solidFill>
                <a:srgbClr val="7F7F7F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4" name="Prostokąt 13"/>
          <p:cNvSpPr>
            <a:spLocks noChangeAspect="1"/>
          </p:cNvSpPr>
          <p:nvPr/>
        </p:nvSpPr>
        <p:spPr>
          <a:xfrm>
            <a:off x="0" y="161364"/>
            <a:ext cx="9144000" cy="974829"/>
          </a:xfrm>
          <a:prstGeom prst="rect">
            <a:avLst/>
          </a:prstGeom>
          <a:solidFill>
            <a:srgbClr val="7A1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  <p:pic>
        <p:nvPicPr>
          <p:cNvPr id="16" name="Picture 11" descr="D:\AD Graphic\Projekty\REALIZACJE\CORTON\CASE\NOWE\Prezentacja\logo.png"/>
          <p:cNvPicPr>
            <a:picLocks noChangeAspect="1" noChangeArrowheads="1"/>
          </p:cNvPicPr>
          <p:nvPr/>
        </p:nvPicPr>
        <p:blipFill>
          <a:blip r:embed="rId2" cstate="print">
            <a:lum bright="100000"/>
          </a:blip>
          <a:srcRect/>
          <a:stretch>
            <a:fillRect/>
          </a:stretch>
        </p:blipFill>
        <p:spPr bwMode="auto">
          <a:xfrm>
            <a:off x="236038" y="423785"/>
            <a:ext cx="677197" cy="449987"/>
          </a:xfrm>
          <a:prstGeom prst="rect">
            <a:avLst/>
          </a:prstGeom>
          <a:noFill/>
        </p:spPr>
      </p:pic>
      <p:sp>
        <p:nvSpPr>
          <p:cNvPr id="17" name="pole tekstowe 16"/>
          <p:cNvSpPr txBox="1"/>
          <p:nvPr/>
        </p:nvSpPr>
        <p:spPr>
          <a:xfrm>
            <a:off x="3857626" y="482354"/>
            <a:ext cx="5029202" cy="332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000" algn="r">
              <a:lnSpc>
                <a:spcPct val="150000"/>
              </a:lnSpc>
            </a:pPr>
            <a:r>
              <a:rPr lang="pl-PL" sz="1200" dirty="0">
                <a:solidFill>
                  <a:schemeClr val="bg1"/>
                </a:solidFill>
                <a:latin typeface="Lato" pitchFamily="34" charset="0"/>
                <a:cs typeface="Arial" pitchFamily="34" charset="0"/>
              </a:rPr>
              <a:t>www.case-research.eu</a:t>
            </a:r>
          </a:p>
        </p:txBody>
      </p:sp>
      <p:sp>
        <p:nvSpPr>
          <p:cNvPr id="18" name="Prostokąt 17"/>
          <p:cNvSpPr>
            <a:spLocks noChangeAspect="1"/>
          </p:cNvSpPr>
          <p:nvPr/>
        </p:nvSpPr>
        <p:spPr>
          <a:xfrm>
            <a:off x="1914523" y="3953402"/>
            <a:ext cx="5029201" cy="142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56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1149272" y="161363"/>
            <a:ext cx="7994726" cy="974830"/>
          </a:xfr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1002">
            <a:schemeClr val="dk1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0"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The Bad News</a:t>
            </a:r>
            <a:endParaRPr lang="pl-PL" sz="28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>
          <a:xfrm>
            <a:off x="236038" y="1249507"/>
            <a:ext cx="8360412" cy="51847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GB" dirty="0"/>
              <a:t>The next financial crisis is already here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Global economy was already heading for a recession in 2020</a:t>
            </a:r>
          </a:p>
          <a:p>
            <a:pPr lvl="1" algn="just"/>
            <a:r>
              <a:rPr lang="en-GB" dirty="0"/>
              <a:t>Indicators throughout Europe were showing slowing growth and slack demand BEFORE March.</a:t>
            </a:r>
          </a:p>
          <a:p>
            <a:pPr lvl="0" algn="just"/>
            <a:endParaRPr lang="en-GB" dirty="0">
              <a:solidFill>
                <a:prstClr val="black"/>
              </a:solidFill>
            </a:endParaRPr>
          </a:p>
          <a:p>
            <a:pPr lvl="0" algn="just"/>
            <a:r>
              <a:rPr lang="en-GB" dirty="0">
                <a:solidFill>
                  <a:prstClr val="black"/>
                </a:solidFill>
              </a:rPr>
              <a:t>The COVID-19 pandemic and ensuing lockdown ensured that the recession’s arrival was hastened</a:t>
            </a:r>
          </a:p>
          <a:p>
            <a:pPr lvl="0" algn="just"/>
            <a:endParaRPr lang="en-GB" dirty="0">
              <a:solidFill>
                <a:prstClr val="black"/>
              </a:solidFill>
            </a:endParaRPr>
          </a:p>
          <a:p>
            <a:pPr lvl="0" algn="just"/>
            <a:r>
              <a:rPr lang="en-GB" dirty="0">
                <a:solidFill>
                  <a:prstClr val="black"/>
                </a:solidFill>
              </a:rPr>
              <a:t>The EU has very little ability to cushion the blow of the coming recession as policymakers are fighting the previous crisis</a:t>
            </a:r>
          </a:p>
          <a:p>
            <a:pPr lvl="0" algn="just"/>
            <a:endParaRPr lang="en-GB" dirty="0">
              <a:solidFill>
                <a:prstClr val="black"/>
              </a:solidFill>
            </a:endParaRPr>
          </a:p>
          <a:p>
            <a:pPr lvl="0" algn="just"/>
            <a:r>
              <a:rPr lang="en-GB" dirty="0">
                <a:solidFill>
                  <a:prstClr val="black"/>
                </a:solidFill>
              </a:rPr>
              <a:t>AND… Europe’s financial sector has become more fragile rather than more robust </a:t>
            </a:r>
          </a:p>
          <a:p>
            <a:pPr lvl="1" algn="just"/>
            <a:r>
              <a:rPr lang="en-GB" dirty="0">
                <a:solidFill>
                  <a:prstClr val="black"/>
                </a:solidFill>
              </a:rPr>
              <a:t>What does that mean for the future?</a:t>
            </a:r>
          </a:p>
          <a:p>
            <a:pPr algn="just"/>
            <a:endParaRPr lang="en-GB" dirty="0"/>
          </a:p>
        </p:txBody>
      </p:sp>
      <p:sp>
        <p:nvSpPr>
          <p:cNvPr id="19" name="Prostokąt 18"/>
          <p:cNvSpPr>
            <a:spLocks noChangeAspect="1"/>
          </p:cNvSpPr>
          <p:nvPr/>
        </p:nvSpPr>
        <p:spPr>
          <a:xfrm>
            <a:off x="0" y="161363"/>
            <a:ext cx="1149273" cy="974829"/>
          </a:xfrm>
          <a:prstGeom prst="rect">
            <a:avLst/>
          </a:prstGeom>
          <a:solidFill>
            <a:srgbClr val="7A1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  <p:pic>
        <p:nvPicPr>
          <p:cNvPr id="20" name="Picture 11" descr="D:\AD Graphic\Projekty\REALIZACJE\CORTON\CASE\NOWE\Prezentacja\logo.png"/>
          <p:cNvPicPr>
            <a:picLocks noChangeAspect="1" noChangeArrowheads="1"/>
          </p:cNvPicPr>
          <p:nvPr/>
        </p:nvPicPr>
        <p:blipFill>
          <a:blip r:embed="rId3" cstate="print">
            <a:lum bright="100000"/>
          </a:blip>
          <a:srcRect/>
          <a:stretch>
            <a:fillRect/>
          </a:stretch>
        </p:blipFill>
        <p:spPr bwMode="auto">
          <a:xfrm>
            <a:off x="236038" y="423785"/>
            <a:ext cx="677197" cy="449987"/>
          </a:xfrm>
          <a:prstGeom prst="rect">
            <a:avLst/>
          </a:prstGeom>
          <a:noFill/>
        </p:spPr>
      </p:pic>
      <p:sp>
        <p:nvSpPr>
          <p:cNvPr id="14" name="Prostokąt 13"/>
          <p:cNvSpPr>
            <a:spLocks noChangeAspect="1"/>
          </p:cNvSpPr>
          <p:nvPr/>
        </p:nvSpPr>
        <p:spPr>
          <a:xfrm>
            <a:off x="4114798" y="6715125"/>
            <a:ext cx="5029201" cy="142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15927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1149272" y="161363"/>
            <a:ext cx="7994726" cy="974830"/>
          </a:xfr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1002">
            <a:schemeClr val="dk1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0"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The Bad News</a:t>
            </a:r>
            <a:endParaRPr lang="pl-PL" sz="28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9" name="Prostokąt 18"/>
          <p:cNvSpPr>
            <a:spLocks noChangeAspect="1"/>
          </p:cNvSpPr>
          <p:nvPr/>
        </p:nvSpPr>
        <p:spPr>
          <a:xfrm>
            <a:off x="0" y="161363"/>
            <a:ext cx="1149273" cy="974829"/>
          </a:xfrm>
          <a:prstGeom prst="rect">
            <a:avLst/>
          </a:prstGeom>
          <a:solidFill>
            <a:srgbClr val="7A1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  <p:pic>
        <p:nvPicPr>
          <p:cNvPr id="20" name="Picture 11" descr="D:\AD Graphic\Projekty\REALIZACJE\CORTON\CASE\NOWE\Prezentacja\logo.png"/>
          <p:cNvPicPr>
            <a:picLocks noChangeAspect="1" noChangeArrowheads="1"/>
          </p:cNvPicPr>
          <p:nvPr/>
        </p:nvPicPr>
        <p:blipFill>
          <a:blip r:embed="rId3" cstate="print">
            <a:lum bright="100000"/>
          </a:blip>
          <a:srcRect/>
          <a:stretch>
            <a:fillRect/>
          </a:stretch>
        </p:blipFill>
        <p:spPr bwMode="auto">
          <a:xfrm>
            <a:off x="236038" y="423785"/>
            <a:ext cx="677197" cy="449987"/>
          </a:xfrm>
          <a:prstGeom prst="rect">
            <a:avLst/>
          </a:prstGeom>
          <a:noFill/>
        </p:spPr>
      </p:pic>
      <p:sp>
        <p:nvSpPr>
          <p:cNvPr id="14" name="Prostokąt 13"/>
          <p:cNvSpPr>
            <a:spLocks noChangeAspect="1"/>
          </p:cNvSpPr>
          <p:nvPr/>
        </p:nvSpPr>
        <p:spPr>
          <a:xfrm>
            <a:off x="4114798" y="6715125"/>
            <a:ext cx="5029201" cy="142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15BC1D49-1ED5-4C38-AE6C-FE7E520ED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1136192"/>
            <a:ext cx="9144000" cy="529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4590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1149272" y="161363"/>
            <a:ext cx="7994726" cy="974830"/>
          </a:xfr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1002">
            <a:schemeClr val="dk1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0" anchor="ctr">
            <a:normAutofit fontScale="90000"/>
          </a:bodyPr>
          <a:lstStyle/>
          <a:p>
            <a:br>
              <a:rPr lang="en-US" sz="280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More Bad News</a:t>
            </a:r>
            <a:br>
              <a:rPr lang="en-US" sz="280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</a:br>
            <a:endParaRPr lang="pl-PL" sz="28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>
          <a:xfrm>
            <a:off x="104504" y="1285592"/>
            <a:ext cx="3875314" cy="514862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GB" dirty="0"/>
              <a:t>Higher capital ratios created “substitution out of retail-and-other-loan assets, and into risk-free, more liquid government bond securities” </a:t>
            </a:r>
            <a:r>
              <a:rPr lang="en-GB" dirty="0" err="1"/>
              <a:t>Naceur</a:t>
            </a:r>
            <a:r>
              <a:rPr lang="en-GB" dirty="0"/>
              <a:t> </a:t>
            </a:r>
            <a:r>
              <a:rPr lang="en-GB" i="1" dirty="0"/>
              <a:t>et al. </a:t>
            </a:r>
            <a:r>
              <a:rPr lang="en-GB" dirty="0"/>
              <a:t>(2018:8) </a:t>
            </a:r>
          </a:p>
          <a:p>
            <a:pPr lvl="1" algn="just"/>
            <a:r>
              <a:rPr lang="en-US" dirty="0"/>
              <a:t>Government bonds are not zero-risk (Hello Italy!) </a:t>
            </a:r>
          </a:p>
          <a:p>
            <a:pPr lvl="1" algn="just"/>
            <a:r>
              <a:rPr lang="en-US" dirty="0"/>
              <a:t>Have generated a similar risk profile across the world – uniformity when diversity is needed</a:t>
            </a:r>
          </a:p>
          <a:p>
            <a:endParaRPr lang="en-US" dirty="0"/>
          </a:p>
          <a:p>
            <a:r>
              <a:rPr lang="en-US" dirty="0"/>
              <a:t>Banks have shifted substantially from firm investment into consumer household loans</a:t>
            </a:r>
          </a:p>
          <a:p>
            <a:pPr lvl="1"/>
            <a:r>
              <a:rPr lang="en-US" dirty="0"/>
              <a:t>Growth of 20% in Q4 2019 alone</a:t>
            </a:r>
          </a:p>
          <a:p>
            <a:endParaRPr lang="en-US" dirty="0"/>
          </a:p>
          <a:p>
            <a:r>
              <a:rPr lang="en-US" dirty="0"/>
              <a:t>As a result, house prices are hitting new highs across the euro area</a:t>
            </a:r>
          </a:p>
          <a:p>
            <a:pPr algn="just"/>
            <a:endParaRPr lang="en-GB" dirty="0"/>
          </a:p>
        </p:txBody>
      </p:sp>
      <p:sp>
        <p:nvSpPr>
          <p:cNvPr id="19" name="Prostokąt 18"/>
          <p:cNvSpPr>
            <a:spLocks noChangeAspect="1"/>
          </p:cNvSpPr>
          <p:nvPr/>
        </p:nvSpPr>
        <p:spPr>
          <a:xfrm>
            <a:off x="0" y="161363"/>
            <a:ext cx="1149273" cy="974829"/>
          </a:xfrm>
          <a:prstGeom prst="rect">
            <a:avLst/>
          </a:prstGeom>
          <a:solidFill>
            <a:srgbClr val="7A1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  <p:pic>
        <p:nvPicPr>
          <p:cNvPr id="20" name="Picture 11" descr="D:\AD Graphic\Projekty\REALIZACJE\CORTON\CASE\NOWE\Prezentacja\logo.png"/>
          <p:cNvPicPr>
            <a:picLocks noChangeAspect="1" noChangeArrowheads="1"/>
          </p:cNvPicPr>
          <p:nvPr/>
        </p:nvPicPr>
        <p:blipFill>
          <a:blip r:embed="rId3" cstate="print">
            <a:lum bright="100000"/>
          </a:blip>
          <a:srcRect/>
          <a:stretch>
            <a:fillRect/>
          </a:stretch>
        </p:blipFill>
        <p:spPr bwMode="auto">
          <a:xfrm>
            <a:off x="236038" y="423785"/>
            <a:ext cx="677197" cy="449987"/>
          </a:xfrm>
          <a:prstGeom prst="rect">
            <a:avLst/>
          </a:prstGeom>
          <a:noFill/>
        </p:spPr>
      </p:pic>
      <p:sp>
        <p:nvSpPr>
          <p:cNvPr id="14" name="Prostokąt 13"/>
          <p:cNvSpPr>
            <a:spLocks noChangeAspect="1"/>
          </p:cNvSpPr>
          <p:nvPr/>
        </p:nvSpPr>
        <p:spPr>
          <a:xfrm>
            <a:off x="4114798" y="6715125"/>
            <a:ext cx="5029201" cy="142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B685B47-93E1-4964-9C52-73A60D971A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8426074"/>
              </p:ext>
            </p:extLst>
          </p:nvPr>
        </p:nvGraphicFramePr>
        <p:xfrm>
          <a:off x="4114798" y="1558834"/>
          <a:ext cx="4994368" cy="4626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1">
            <a:extLst>
              <a:ext uri="{FF2B5EF4-FFF2-40B4-BE49-F238E27FC236}">
                <a16:creationId xmlns:a16="http://schemas.microsoft.com/office/drawing/2014/main" id="{F42778D0-DE06-47C9-9E0D-31BBDF6FD969}"/>
              </a:ext>
            </a:extLst>
          </p:cNvPr>
          <p:cNvSpPr txBox="1"/>
          <p:nvPr/>
        </p:nvSpPr>
        <p:spPr>
          <a:xfrm>
            <a:off x="5016615" y="2805283"/>
            <a:ext cx="731042" cy="6859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/>
              <a:t>16% growth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8C6897D-1E2F-4BC1-9961-CC84F5ACBC6F}"/>
              </a:ext>
            </a:extLst>
          </p:cNvPr>
          <p:cNvCxnSpPr>
            <a:cxnSpLocks/>
          </p:cNvCxnSpPr>
          <p:nvPr/>
        </p:nvCxnSpPr>
        <p:spPr>
          <a:xfrm flipV="1">
            <a:off x="4891868" y="3597051"/>
            <a:ext cx="572696" cy="847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058C12D-549B-4ED9-B612-CD84BC789226}"/>
              </a:ext>
            </a:extLst>
          </p:cNvPr>
          <p:cNvCxnSpPr>
            <a:cxnSpLocks/>
          </p:cNvCxnSpPr>
          <p:nvPr/>
        </p:nvCxnSpPr>
        <p:spPr>
          <a:xfrm flipV="1">
            <a:off x="7655852" y="2246069"/>
            <a:ext cx="1089091" cy="1446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DAB03C7-37BE-48A4-BBAE-F6058FDC3B72}"/>
              </a:ext>
            </a:extLst>
          </p:cNvPr>
          <p:cNvSpPr txBox="1"/>
          <p:nvPr/>
        </p:nvSpPr>
        <p:spPr>
          <a:xfrm>
            <a:off x="7840270" y="1884850"/>
            <a:ext cx="720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22% growth</a:t>
            </a:r>
          </a:p>
        </p:txBody>
      </p:sp>
    </p:spTree>
    <p:extLst>
      <p:ext uri="{BB962C8B-B14F-4D97-AF65-F5344CB8AC3E}">
        <p14:creationId xmlns:p14="http://schemas.microsoft.com/office/powerpoint/2010/main" val="1125457117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Graphic spid="7" grpId="0">
        <p:bldSub>
          <a:bldChart bld="series"/>
        </p:bldSub>
      </p:bldGraphic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1149272" y="161363"/>
            <a:ext cx="7994726" cy="974830"/>
          </a:xfr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1002">
            <a:schemeClr val="dk1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0"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The Good (</a:t>
            </a:r>
            <a:r>
              <a:rPr lang="en-US" sz="2800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ish</a:t>
            </a:r>
            <a:r>
              <a:rPr lang="en-US" sz="280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) News</a:t>
            </a:r>
            <a:endParaRPr lang="pl-PL" sz="28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>
          <a:xfrm>
            <a:off x="236038" y="1249507"/>
            <a:ext cx="8360412" cy="518470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GB" dirty="0"/>
              <a:t>This crisis is being generated (mostly) exogenously because of the prohibitions on economic activity globally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Progress in the fight against the coronavirus pandemic and easing of restrictions (realization of trade-offs) will reveal how painful this has been for banks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The problem is that we cannot keep printing money and keep banks alive</a:t>
            </a:r>
          </a:p>
          <a:p>
            <a:pPr lvl="1" algn="just"/>
            <a:r>
              <a:rPr lang="en-GB" dirty="0"/>
              <a:t>Especially now, the problem is not liquidity, it’s demand</a:t>
            </a:r>
          </a:p>
        </p:txBody>
      </p:sp>
      <p:sp>
        <p:nvSpPr>
          <p:cNvPr id="19" name="Prostokąt 18"/>
          <p:cNvSpPr>
            <a:spLocks noChangeAspect="1"/>
          </p:cNvSpPr>
          <p:nvPr/>
        </p:nvSpPr>
        <p:spPr>
          <a:xfrm>
            <a:off x="0" y="161363"/>
            <a:ext cx="1149273" cy="974829"/>
          </a:xfrm>
          <a:prstGeom prst="rect">
            <a:avLst/>
          </a:prstGeom>
          <a:solidFill>
            <a:srgbClr val="7A1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  <p:pic>
        <p:nvPicPr>
          <p:cNvPr id="20" name="Picture 11" descr="D:\AD Graphic\Projekty\REALIZACJE\CORTON\CASE\NOWE\Prezentacja\logo.png"/>
          <p:cNvPicPr>
            <a:picLocks noChangeAspect="1" noChangeArrowheads="1"/>
          </p:cNvPicPr>
          <p:nvPr/>
        </p:nvPicPr>
        <p:blipFill>
          <a:blip r:embed="rId3" cstate="print">
            <a:lum bright="100000"/>
          </a:blip>
          <a:srcRect/>
          <a:stretch>
            <a:fillRect/>
          </a:stretch>
        </p:blipFill>
        <p:spPr bwMode="auto">
          <a:xfrm>
            <a:off x="236038" y="423785"/>
            <a:ext cx="677197" cy="449987"/>
          </a:xfrm>
          <a:prstGeom prst="rect">
            <a:avLst/>
          </a:prstGeom>
          <a:noFill/>
        </p:spPr>
      </p:pic>
      <p:sp>
        <p:nvSpPr>
          <p:cNvPr id="14" name="Prostokąt 13"/>
          <p:cNvSpPr>
            <a:spLocks noChangeAspect="1"/>
          </p:cNvSpPr>
          <p:nvPr/>
        </p:nvSpPr>
        <p:spPr>
          <a:xfrm>
            <a:off x="4114798" y="6715125"/>
            <a:ext cx="5029201" cy="142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5537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1149272" y="161363"/>
            <a:ext cx="7994726" cy="974830"/>
          </a:xfr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1002">
            <a:schemeClr val="dk1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0"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The Way Out (Or, How I Learned to Stop Worrying and Love the Recession)</a:t>
            </a:r>
            <a:endParaRPr lang="pl-PL" sz="28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>
          <a:xfrm>
            <a:off x="236038" y="1398614"/>
            <a:ext cx="8607020" cy="5054090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Analogy to the “forgotten Depression” in the US from 1920-21</a:t>
            </a:r>
          </a:p>
          <a:p>
            <a:pPr lvl="1" algn="just"/>
            <a:r>
              <a:rPr lang="en-GB" dirty="0"/>
              <a:t>Sharp contraction in output</a:t>
            </a:r>
          </a:p>
          <a:p>
            <a:pPr lvl="1" algn="just"/>
            <a:r>
              <a:rPr lang="en-GB" b="1" dirty="0"/>
              <a:t>Failure of several hundred banks</a:t>
            </a:r>
          </a:p>
          <a:p>
            <a:pPr lvl="1" algn="just"/>
            <a:r>
              <a:rPr lang="en-GB" dirty="0"/>
              <a:t>Limited intervention by the government or the Fed (in fact, increase in interest rates)</a:t>
            </a:r>
          </a:p>
          <a:p>
            <a:pPr lvl="1" algn="just"/>
            <a:r>
              <a:rPr lang="en-GB" dirty="0"/>
              <a:t>Output resumes once the post-WWI inflation is wrung out of the system</a:t>
            </a:r>
          </a:p>
          <a:p>
            <a:pPr lvl="1" algn="just"/>
            <a:r>
              <a:rPr lang="en-GB" b="1" dirty="0"/>
              <a:t>Financial sector consolidates and focuses on core business</a:t>
            </a:r>
          </a:p>
        </p:txBody>
      </p:sp>
      <p:sp>
        <p:nvSpPr>
          <p:cNvPr id="19" name="Prostokąt 18"/>
          <p:cNvSpPr>
            <a:spLocks noChangeAspect="1"/>
          </p:cNvSpPr>
          <p:nvPr/>
        </p:nvSpPr>
        <p:spPr>
          <a:xfrm>
            <a:off x="0" y="161363"/>
            <a:ext cx="1149273" cy="974829"/>
          </a:xfrm>
          <a:prstGeom prst="rect">
            <a:avLst/>
          </a:prstGeom>
          <a:solidFill>
            <a:srgbClr val="7A1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  <p:pic>
        <p:nvPicPr>
          <p:cNvPr id="20" name="Picture 11" descr="D:\AD Graphic\Projekty\REALIZACJE\CORTON\CASE\NOWE\Prezentacja\logo.png"/>
          <p:cNvPicPr>
            <a:picLocks noChangeAspect="1" noChangeArrowheads="1"/>
          </p:cNvPicPr>
          <p:nvPr/>
        </p:nvPicPr>
        <p:blipFill>
          <a:blip r:embed="rId3" cstate="print">
            <a:lum bright="100000"/>
          </a:blip>
          <a:srcRect/>
          <a:stretch>
            <a:fillRect/>
          </a:stretch>
        </p:blipFill>
        <p:spPr bwMode="auto">
          <a:xfrm>
            <a:off x="236038" y="423785"/>
            <a:ext cx="677197" cy="449987"/>
          </a:xfrm>
          <a:prstGeom prst="rect">
            <a:avLst/>
          </a:prstGeom>
          <a:noFill/>
        </p:spPr>
      </p:pic>
      <p:sp>
        <p:nvSpPr>
          <p:cNvPr id="14" name="Prostokąt 13"/>
          <p:cNvSpPr>
            <a:spLocks noChangeAspect="1"/>
          </p:cNvSpPr>
          <p:nvPr/>
        </p:nvSpPr>
        <p:spPr>
          <a:xfrm>
            <a:off x="4114798" y="6715125"/>
            <a:ext cx="5029201" cy="142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183127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1149272" y="161363"/>
            <a:ext cx="7994726" cy="974830"/>
          </a:xfr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1002">
            <a:schemeClr val="dk1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0" anchor="ctr">
            <a:normAutofit/>
          </a:bodyPr>
          <a:lstStyle/>
          <a:p>
            <a:r>
              <a:rPr lang="pl-PL" sz="360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Dziękuję bardzo</a:t>
            </a:r>
            <a:r>
              <a:rPr lang="en-US" sz="360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!</a:t>
            </a:r>
            <a:endParaRPr lang="pl-PL" sz="3600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>
          <a:xfrm>
            <a:off x="1099192" y="1654642"/>
            <a:ext cx="7036150" cy="13604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7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Thank you!</a:t>
            </a:r>
          </a:p>
        </p:txBody>
      </p:sp>
      <p:sp>
        <p:nvSpPr>
          <p:cNvPr id="19" name="Prostokąt 18"/>
          <p:cNvSpPr>
            <a:spLocks noChangeAspect="1"/>
          </p:cNvSpPr>
          <p:nvPr/>
        </p:nvSpPr>
        <p:spPr>
          <a:xfrm>
            <a:off x="0" y="161363"/>
            <a:ext cx="1149273" cy="974829"/>
          </a:xfrm>
          <a:prstGeom prst="rect">
            <a:avLst/>
          </a:prstGeom>
          <a:solidFill>
            <a:srgbClr val="7A1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  <p:pic>
        <p:nvPicPr>
          <p:cNvPr id="20" name="Picture 11" descr="D:\AD Graphic\Projekty\REALIZACJE\CORTON\CASE\NOWE\Prezentacja\logo.png"/>
          <p:cNvPicPr>
            <a:picLocks noChangeAspect="1" noChangeArrowheads="1"/>
          </p:cNvPicPr>
          <p:nvPr/>
        </p:nvPicPr>
        <p:blipFill>
          <a:blip r:embed="rId3" cstate="print">
            <a:lum bright="100000"/>
          </a:blip>
          <a:srcRect/>
          <a:stretch>
            <a:fillRect/>
          </a:stretch>
        </p:blipFill>
        <p:spPr bwMode="auto">
          <a:xfrm>
            <a:off x="236038" y="423785"/>
            <a:ext cx="677197" cy="449987"/>
          </a:xfrm>
          <a:prstGeom prst="rect">
            <a:avLst/>
          </a:prstGeom>
          <a:noFill/>
        </p:spPr>
      </p:pic>
      <p:sp>
        <p:nvSpPr>
          <p:cNvPr id="14" name="Prostokąt 13"/>
          <p:cNvSpPr>
            <a:spLocks noChangeAspect="1"/>
          </p:cNvSpPr>
          <p:nvPr/>
        </p:nvSpPr>
        <p:spPr>
          <a:xfrm>
            <a:off x="4114798" y="6715125"/>
            <a:ext cx="5029201" cy="142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7A1012"/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059708" y="2932678"/>
            <a:ext cx="1251250" cy="2834221"/>
            <a:chOff x="3575471" y="2932678"/>
            <a:chExt cx="1251250" cy="2834221"/>
          </a:xfrm>
        </p:grpSpPr>
        <p:pic>
          <p:nvPicPr>
            <p:cNvPr id="5" name="Obraz 4">
              <a:hlinkClick r:id="rId4"/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5471" y="4929856"/>
              <a:ext cx="1251250" cy="837043"/>
            </a:xfrm>
            <a:prstGeom prst="rect">
              <a:avLst/>
            </a:prstGeom>
          </p:spPr>
        </p:pic>
        <p:pic>
          <p:nvPicPr>
            <p:cNvPr id="3" name="Obraz 2">
              <a:hlinkClick r:id="rId6"/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4926" y="2932678"/>
              <a:ext cx="832341" cy="832341"/>
            </a:xfrm>
            <a:prstGeom prst="rect">
              <a:avLst/>
            </a:prstGeom>
          </p:spPr>
        </p:pic>
        <p:pic>
          <p:nvPicPr>
            <p:cNvPr id="4" name="Obraz 3">
              <a:hlinkClick r:id="rId8"/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1915" y="3860313"/>
              <a:ext cx="958362" cy="958362"/>
            </a:xfrm>
            <a:prstGeom prst="rect">
              <a:avLst/>
            </a:prstGeom>
          </p:spPr>
        </p:pic>
      </p:grpSp>
      <p:grpSp>
        <p:nvGrpSpPr>
          <p:cNvPr id="8" name="Grupa 7"/>
          <p:cNvGrpSpPr/>
          <p:nvPr/>
        </p:nvGrpSpPr>
        <p:grpSpPr>
          <a:xfrm>
            <a:off x="3310957" y="3062522"/>
            <a:ext cx="5470577" cy="2427378"/>
            <a:chOff x="4826720" y="3105665"/>
            <a:chExt cx="2785042" cy="2427378"/>
          </a:xfrm>
        </p:grpSpPr>
        <p:sp>
          <p:nvSpPr>
            <p:cNvPr id="2" name="pole tekstowe 1"/>
            <p:cNvSpPr txBox="1"/>
            <p:nvPr/>
          </p:nvSpPr>
          <p:spPr>
            <a:xfrm>
              <a:off x="4826721" y="3105665"/>
              <a:ext cx="27850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@</a:t>
              </a:r>
              <a:r>
                <a:rPr lang="en-US" dirty="0" err="1"/>
                <a:t>CASE_research</a:t>
              </a:r>
              <a:endParaRPr lang="en-US" dirty="0"/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4826721" y="4154828"/>
              <a:ext cx="27850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CASE-Network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4826720" y="5163711"/>
              <a:ext cx="27850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CASE – Center for Social and Economic Research</a:t>
              </a:r>
            </a:p>
          </p:txBody>
        </p:sp>
      </p:grpSp>
    </p:spTree>
  </p:cSld>
  <p:clrMapOvr>
    <a:masterClrMapping/>
  </p:clrMapOvr>
  <p:transition advClick="0" advTm="1000"/>
</p:sld>
</file>

<file path=ppt/theme/theme1.xml><?xml version="1.0" encoding="utf-8"?>
<a:theme xmlns:a="http://schemas.openxmlformats.org/drawingml/2006/main" name="cas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2">
      <a:majorFont>
        <a:latin typeface="Lato Light"/>
        <a:ea typeface=""/>
        <a:cs typeface=""/>
      </a:majorFont>
      <a:minorFont>
        <a:latin typeface="Lato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10419</TotalTime>
  <Words>407</Words>
  <Application>Microsoft Office PowerPoint</Application>
  <PresentationFormat>On-screen Show (4:3)</PresentationFormat>
  <Paragraphs>57</Paragraphs>
  <Slides>7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Lato</vt:lpstr>
      <vt:lpstr>Lato Light</vt:lpstr>
      <vt:lpstr>case</vt:lpstr>
      <vt:lpstr>PowerPoint Presentation</vt:lpstr>
      <vt:lpstr>The Bad News</vt:lpstr>
      <vt:lpstr>The Bad News</vt:lpstr>
      <vt:lpstr> More Bad News </vt:lpstr>
      <vt:lpstr>The Good (ish) News</vt:lpstr>
      <vt:lpstr>The Way Out (Or, How I Learned to Stop Worrying and Love the Recession)</vt:lpstr>
      <vt:lpstr>Dziękuję bardzo!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GR SK</dc:creator>
  <cp:lastModifiedBy>Christopher A. Hartwell</cp:lastModifiedBy>
  <cp:revision>303</cp:revision>
  <cp:lastPrinted>2016-10-20T09:03:27Z</cp:lastPrinted>
  <dcterms:created xsi:type="dcterms:W3CDTF">2015-08-14T10:33:46Z</dcterms:created>
  <dcterms:modified xsi:type="dcterms:W3CDTF">2020-06-04T09:04:50Z</dcterms:modified>
</cp:coreProperties>
</file>